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75" r:id="rId9"/>
    <p:sldId id="276" r:id="rId10"/>
    <p:sldId id="264" r:id="rId11"/>
    <p:sldId id="265" r:id="rId12"/>
    <p:sldId id="282" r:id="rId13"/>
    <p:sldId id="279" r:id="rId14"/>
    <p:sldId id="268" r:id="rId15"/>
    <p:sldId id="281" r:id="rId16"/>
    <p:sldId id="278" r:id="rId1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800" y="-8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C91AF-085F-496E-B781-54F6B9F53A2D}" type="datetimeFigureOut">
              <a:rPr lang="fr-FR" smtClean="0"/>
              <a:pPr/>
              <a:t>22/11/2018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94C9F-2834-4DE5-AED9-C3F0BF53C4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8611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D7D5C-EF73-4D98-B900-FEAC99F6BB6E}" type="datetimeFigureOut">
              <a:rPr lang="fr-FR" smtClean="0"/>
              <a:pPr/>
              <a:t>22/11/2018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5D1F1-018D-4307-A364-729885A2DF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7322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5D1F1-018D-4307-A364-729885A2DFBF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Indépendamment d’une délégation de hiérarchie, le chef de service peut demander par exemple l’intervention de l’infirmière ou du psychologue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5D1F1-018D-4307-A364-729885A2DFBF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5D1F1-018D-4307-A364-729885A2DFBF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5D1F1-018D-4307-A364-729885A2DFBF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Nécessité de convergence tarifaire rappeler par l’ARS dans le cadre du dialogue de gestion</a:t>
            </a:r>
          </a:p>
          <a:p>
            <a:r>
              <a:rPr lang="fr-FR" dirty="0"/>
              <a:t>Construction du prochain  CPOM  2016 2020</a:t>
            </a:r>
          </a:p>
          <a:p>
            <a:r>
              <a:rPr lang="fr-FR" dirty="0"/>
              <a:t>Un taux d’encadrement estimé important par l’ARS  dans les établissement</a:t>
            </a:r>
          </a:p>
          <a:p>
            <a:r>
              <a:rPr lang="fr-FR" dirty="0"/>
              <a:t>Expérimentation en cours au niveau national avec peu de </a:t>
            </a:r>
            <a:r>
              <a:rPr lang="fr-FR" dirty="0" err="1"/>
              <a:t>probalité</a:t>
            </a:r>
            <a:r>
              <a:rPr lang="fr-FR" dirty="0"/>
              <a:t> de retour en arrière</a:t>
            </a:r>
          </a:p>
          <a:p>
            <a:endParaRPr lang="fr-FR" dirty="0"/>
          </a:p>
          <a:p>
            <a:r>
              <a:rPr lang="fr-FR" dirty="0"/>
              <a:t>Il nus faut anticiper une organisation qui nous permette de répondre aux exigences futur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5D1F1-018D-4307-A364-729885A2DFB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Necessité</a:t>
            </a:r>
            <a:r>
              <a:rPr lang="fr-FR" dirty="0"/>
              <a:t> de clarifier et de faire évoluer certaines missions et délégations  </a:t>
            </a:r>
          </a:p>
          <a:p>
            <a:endParaRPr lang="fr-FR" dirty="0"/>
          </a:p>
          <a:p>
            <a:r>
              <a:rPr lang="fr-FR" dirty="0"/>
              <a:t>Charges de travail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5D1F1-018D-4307-A364-729885A2DFB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Rappel des taches qui ne changent pas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5D1F1-018D-4307-A364-729885A2DFBF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5D1F1-018D-4307-A364-729885A2DFBF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5D1F1-018D-4307-A364-729885A2DFBF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5D1F1-018D-4307-A364-729885A2DFBF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5D1F1-018D-4307-A364-729885A2DFBF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5D1F1-018D-4307-A364-729885A2DFBF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49" y="5349906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5"/>
            <a:ext cx="8458200" cy="1222375"/>
          </a:xfrm>
        </p:spPr>
        <p:txBody>
          <a:bodyPr anchor="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B7A6-98D4-4E8D-9424-1F2322A44C1B}" type="datetimeFigureOut">
              <a:rPr lang="fr-FR" smtClean="0"/>
              <a:pPr/>
              <a:t>22/11/2018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3DBB39-E58A-4309-914B-B75212787B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B7A6-98D4-4E8D-9424-1F2322A44C1B}" type="datetimeFigureOut">
              <a:rPr lang="fr-FR" smtClean="0"/>
              <a:pPr/>
              <a:t>22/11/2018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BB39-E58A-4309-914B-B75212787B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80"/>
            <a:ext cx="18288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80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B7A6-98D4-4E8D-9424-1F2322A44C1B}" type="datetimeFigureOut">
              <a:rPr lang="fr-FR" smtClean="0"/>
              <a:pPr/>
              <a:t>22/11/2018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BB39-E58A-4309-914B-B75212787B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B7A6-98D4-4E8D-9424-1F2322A44C1B}" type="datetimeFigureOut">
              <a:rPr lang="fr-FR" smtClean="0"/>
              <a:pPr/>
              <a:t>22/11/2018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4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3DBB39-E58A-4309-914B-B75212787B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49" y="3444906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B7A6-98D4-4E8D-9424-1F2322A44C1B}" type="datetimeFigureOut">
              <a:rPr lang="fr-FR" smtClean="0"/>
              <a:pPr/>
              <a:t>22/11/2018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BB39-E58A-4309-914B-B75212787BC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9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B7A6-98D4-4E8D-9424-1F2322A44C1B}" type="datetimeFigureOut">
              <a:rPr lang="fr-FR" smtClean="0"/>
              <a:pPr/>
              <a:t>22/11/2018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BB39-E58A-4309-914B-B75212787B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7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30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7" y="1316039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1" y="1316039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B7A6-98D4-4E8D-9424-1F2322A44C1B}" type="datetimeFigureOut">
              <a:rPr lang="fr-FR" smtClean="0"/>
              <a:pPr/>
              <a:t>22/11/2018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E3DBB39-E58A-4309-914B-B75212787BC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49" y="6019804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B7A6-98D4-4E8D-9424-1F2322A44C1B}" type="datetimeFigureOut">
              <a:rPr lang="fr-FR" smtClean="0"/>
              <a:pPr/>
              <a:t>22/11/2018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BB39-E58A-4309-914B-B75212787B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B7A6-98D4-4E8D-9424-1F2322A44C1B}" type="datetimeFigureOut">
              <a:rPr lang="fr-FR" smtClean="0"/>
              <a:pPr/>
              <a:t>22/11/2018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BB39-E58A-4309-914B-B75212787B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49" y="5849121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1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5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4" y="609600"/>
            <a:ext cx="5340351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B7A6-98D4-4E8D-9424-1F2322A44C1B}" type="datetimeFigureOut">
              <a:rPr lang="fr-FR" smtClean="0"/>
              <a:pPr/>
              <a:t>22/11/2018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BB39-E58A-4309-914B-B75212787B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B7A6-98D4-4E8D-9424-1F2322A44C1B}" type="datetimeFigureOut">
              <a:rPr lang="fr-FR" smtClean="0"/>
              <a:pPr/>
              <a:t>22/11/2018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BB39-E58A-4309-914B-B75212787BC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9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49" y="1050902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6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4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42B7A6-98D4-4E8D-9424-1F2322A44C1B}" type="datetimeFigureOut">
              <a:rPr lang="fr-FR" smtClean="0"/>
              <a:pPr/>
              <a:t>22/11/2018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4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4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E3DBB39-E58A-4309-914B-B75212787BC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49" y="1050902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49" y="1057990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1000" y="2492901"/>
            <a:ext cx="8458200" cy="1728191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Présentation de l’</a:t>
            </a:r>
            <a:r>
              <a:rPr lang="fr-FR" dirty="0">
                <a:solidFill>
                  <a:srgbClr val="FF0000"/>
                </a:solidFill>
              </a:rPr>
              <a:t>E</a:t>
            </a:r>
            <a:r>
              <a:rPr lang="fr-FR" dirty="0"/>
              <a:t>quipe </a:t>
            </a:r>
            <a:r>
              <a:rPr lang="fr-FR" dirty="0">
                <a:solidFill>
                  <a:srgbClr val="FF0000"/>
                </a:solidFill>
              </a:rPr>
              <a:t>m</a:t>
            </a:r>
            <a:r>
              <a:rPr lang="fr-FR" dirty="0"/>
              <a:t>obile </a:t>
            </a:r>
            <a:r>
              <a:rPr lang="fr-FR" dirty="0">
                <a:solidFill>
                  <a:srgbClr val="FF0000"/>
                </a:solidFill>
              </a:rPr>
              <a:t>R</a:t>
            </a:r>
            <a:r>
              <a:rPr lang="fr-FR" dirty="0"/>
              <a:t>essource</a:t>
            </a:r>
            <a:br>
              <a:rPr lang="fr-FR" dirty="0"/>
            </a:br>
            <a:endParaRPr lang="fr-FR" dirty="0"/>
          </a:p>
        </p:txBody>
      </p:sp>
      <p:pic>
        <p:nvPicPr>
          <p:cNvPr id="4" name="Picture 7" descr="logoFJ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198361"/>
            <a:ext cx="956468" cy="754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956473" y="214290"/>
            <a:ext cx="7892191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600" b="1" i="1" dirty="0"/>
              <a:t>Association Félix Jean Marchais</a:t>
            </a:r>
            <a:endParaRPr lang="fr-FR" sz="3600" i="1" dirty="0"/>
          </a:p>
          <a:p>
            <a:r>
              <a:rPr lang="fr-FR" dirty="0"/>
              <a:t> </a:t>
            </a:r>
          </a:p>
        </p:txBody>
      </p:sp>
      <p:pic>
        <p:nvPicPr>
          <p:cNvPr id="6" name="Image 5" descr="T:\INFO\Logo EMR petit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3933060"/>
            <a:ext cx="2520280" cy="1220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particularités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Des interventions avec l’accord des représentants légaux</a:t>
            </a:r>
          </a:p>
          <a:p>
            <a:r>
              <a:rPr lang="fr-FR" dirty="0"/>
              <a:t>Des interventions en binôme</a:t>
            </a:r>
          </a:p>
          <a:p>
            <a:r>
              <a:rPr lang="fr-FR" dirty="0"/>
              <a:t>Des interventions possibles sans notification</a:t>
            </a:r>
          </a:p>
          <a:p>
            <a:r>
              <a:rPr lang="fr-FR" dirty="0"/>
              <a:t>Une demande portée par une équipe et soutenue par la hiérarchie et après avoir sollicité le services de soutien de droit commun (pole de circonscription, DDEC…)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principes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Accord des représentants légaux</a:t>
            </a:r>
          </a:p>
          <a:p>
            <a:r>
              <a:rPr lang="fr-FR" dirty="0"/>
              <a:t>La tranche d’âge 0-20 ans</a:t>
            </a:r>
          </a:p>
          <a:p>
            <a:r>
              <a:rPr lang="fr-FR" dirty="0"/>
              <a:t>Intervention sur le département</a:t>
            </a:r>
          </a:p>
          <a:p>
            <a:r>
              <a:rPr lang="fr-FR" dirty="0"/>
              <a:t>Pas d’intervention si une structure médico-sociale avec notification (ITEP, SESSAD, IME) </a:t>
            </a:r>
          </a:p>
          <a:p>
            <a:r>
              <a:rPr lang="fr-FR" dirty="0"/>
              <a:t>Pas d’intervention auprès de l’enfant</a:t>
            </a:r>
          </a:p>
          <a:p>
            <a:r>
              <a:rPr lang="fr-FR" dirty="0"/>
              <a:t>Pas d’accompagnement de la famille</a:t>
            </a:r>
          </a:p>
          <a:p>
            <a:r>
              <a:rPr lang="fr-FR" dirty="0"/>
              <a:t>Une intervention limitée dans le temps (3 mois renouvelables)</a:t>
            </a:r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autres coopérations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CFA</a:t>
            </a:r>
          </a:p>
          <a:p>
            <a:r>
              <a:rPr lang="fr-FR" dirty="0"/>
              <a:t>Structure de formation</a:t>
            </a:r>
          </a:p>
          <a:p>
            <a:r>
              <a:rPr lang="fr-FR" dirty="0"/>
              <a:t>Maison Des Adolescents</a:t>
            </a:r>
          </a:p>
          <a:p>
            <a:r>
              <a:rPr lang="fr-FR" dirty="0"/>
              <a:t>Le conseil départemental (ASE, Service de proximité, MDA…)</a:t>
            </a:r>
          </a:p>
          <a:p>
            <a:r>
              <a:rPr lang="fr-FR" dirty="0" err="1"/>
              <a:t>Chanteclair</a:t>
            </a:r>
            <a:endParaRPr lang="fr-FR" dirty="0"/>
          </a:p>
          <a:p>
            <a:r>
              <a:rPr lang="fr-FR" dirty="0"/>
              <a:t>La Sauvegarde</a:t>
            </a:r>
          </a:p>
          <a:p>
            <a:r>
              <a:rPr lang="fr-FR" dirty="0"/>
              <a:t>Fondation d’Auteuil</a:t>
            </a:r>
          </a:p>
          <a:p>
            <a:r>
              <a:rPr lang="fr-FR" dirty="0"/>
              <a:t>PJJ</a:t>
            </a:r>
          </a:p>
          <a:p>
            <a:r>
              <a:rPr lang="fr-FR" dirty="0"/>
              <a:t>MIJEC et MLDS</a:t>
            </a:r>
          </a:p>
          <a:p>
            <a:r>
              <a:rPr lang="fr-FR" dirty="0"/>
              <a:t>Les mairies</a:t>
            </a:r>
          </a:p>
          <a:p>
            <a:r>
              <a:rPr lang="fr-FR" dirty="0"/>
              <a:t>Les associations …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MODALITES DE SAISINE </a:t>
            </a:r>
          </a:p>
        </p:txBody>
      </p:sp>
      <p:sp>
        <p:nvSpPr>
          <p:cNvPr id="4" name="Rectangle 3"/>
          <p:cNvSpPr/>
          <p:nvPr/>
        </p:nvSpPr>
        <p:spPr>
          <a:xfrm>
            <a:off x="1979712" y="1124745"/>
            <a:ext cx="410445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</a:rPr>
              <a:t>Une équipe est mise à mal</a:t>
            </a:r>
          </a:p>
        </p:txBody>
      </p:sp>
      <p:sp>
        <p:nvSpPr>
          <p:cNvPr id="5" name="Flèche vers le bas 4"/>
          <p:cNvSpPr/>
          <p:nvPr/>
        </p:nvSpPr>
        <p:spPr>
          <a:xfrm>
            <a:off x="3923928" y="2204864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1763688" y="2708920"/>
            <a:ext cx="4968552" cy="100811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La direction ou un cadre contact l’EMR,  fiche de renseignement</a:t>
            </a:r>
          </a:p>
        </p:txBody>
      </p:sp>
      <p:sp>
        <p:nvSpPr>
          <p:cNvPr id="8" name="Ellipse 7"/>
          <p:cNvSpPr/>
          <p:nvPr/>
        </p:nvSpPr>
        <p:spPr>
          <a:xfrm>
            <a:off x="2339752" y="4437112"/>
            <a:ext cx="3384376" cy="914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Lecture par la cadre de la fiche</a:t>
            </a:r>
          </a:p>
        </p:txBody>
      </p:sp>
      <p:sp>
        <p:nvSpPr>
          <p:cNvPr id="12" name="Flèche vers le bas 11"/>
          <p:cNvSpPr/>
          <p:nvPr/>
        </p:nvSpPr>
        <p:spPr>
          <a:xfrm>
            <a:off x="5436096" y="5085186"/>
            <a:ext cx="36004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5724128" y="5949280"/>
            <a:ext cx="1872208" cy="5040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Envoi de la fiche de saisine</a:t>
            </a:r>
          </a:p>
        </p:txBody>
      </p:sp>
      <p:sp>
        <p:nvSpPr>
          <p:cNvPr id="10" name="Flèche vers le bas 9"/>
          <p:cNvSpPr/>
          <p:nvPr/>
        </p:nvSpPr>
        <p:spPr>
          <a:xfrm>
            <a:off x="3923928" y="3861048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Accord pour SAISINE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>
              <a:buNone/>
            </a:pPr>
            <a:endParaRPr lang="fr-FR" dirty="0"/>
          </a:p>
          <a:p>
            <a:pPr lvl="4">
              <a:buNone/>
            </a:pPr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1115616" y="1124746"/>
            <a:ext cx="6408712" cy="115212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Présentation de la fiche de saisine en équipe élargie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+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Décision</a:t>
            </a:r>
          </a:p>
        </p:txBody>
      </p:sp>
      <p:sp>
        <p:nvSpPr>
          <p:cNvPr id="6" name="Flèche vers le bas 5"/>
          <p:cNvSpPr/>
          <p:nvPr/>
        </p:nvSpPr>
        <p:spPr>
          <a:xfrm>
            <a:off x="6876256" y="1988840"/>
            <a:ext cx="484632" cy="978408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oui</a:t>
            </a:r>
          </a:p>
        </p:txBody>
      </p:sp>
      <p:sp>
        <p:nvSpPr>
          <p:cNvPr id="7" name="Flèche vers le bas 6"/>
          <p:cNvSpPr/>
          <p:nvPr/>
        </p:nvSpPr>
        <p:spPr>
          <a:xfrm>
            <a:off x="2195736" y="2564904"/>
            <a:ext cx="484632" cy="97840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non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5652120" y="2996952"/>
            <a:ext cx="2664296" cy="129614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Contact auprès de l’équipe demandeuse. Organisation de la première rencontre.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87624" y="3861049"/>
            <a:ext cx="2520280" cy="72008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Explication par le cadre de la décision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Mise en place de l’EMR</a:t>
            </a:r>
          </a:p>
        </p:txBody>
      </p:sp>
      <p:sp>
        <p:nvSpPr>
          <p:cNvPr id="4" name="Ellipse 3"/>
          <p:cNvSpPr/>
          <p:nvPr/>
        </p:nvSpPr>
        <p:spPr>
          <a:xfrm>
            <a:off x="1835696" y="1378025"/>
            <a:ext cx="5040560" cy="93610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r>
              <a:rPr lang="fr-FR" dirty="0">
                <a:solidFill>
                  <a:schemeClr val="tx1"/>
                </a:solidFill>
              </a:rPr>
              <a:t>Première rencontre avec l’équipe demandeuse. Demande de l’accord parental.</a:t>
            </a:r>
          </a:p>
          <a:p>
            <a:pPr algn="ctr"/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3455876" y="4585047"/>
            <a:ext cx="2232248" cy="7200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Une Rencontre possible entre la famille et l’EMR</a:t>
            </a:r>
          </a:p>
        </p:txBody>
      </p:sp>
      <p:sp>
        <p:nvSpPr>
          <p:cNvPr id="8" name="Flèche vers le bas 7"/>
          <p:cNvSpPr/>
          <p:nvPr/>
        </p:nvSpPr>
        <p:spPr>
          <a:xfrm>
            <a:off x="2267744" y="2312916"/>
            <a:ext cx="360040" cy="792088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1115616" y="3197560"/>
            <a:ext cx="3456384" cy="86409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Un travail avec l’équipe  demandeuse et les partenaires</a:t>
            </a:r>
          </a:p>
        </p:txBody>
      </p:sp>
      <p:sp>
        <p:nvSpPr>
          <p:cNvPr id="14" name="Flèche vers le bas 13"/>
          <p:cNvSpPr/>
          <p:nvPr/>
        </p:nvSpPr>
        <p:spPr>
          <a:xfrm>
            <a:off x="4355976" y="4134103"/>
            <a:ext cx="67816" cy="37849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9" y="457200"/>
            <a:ext cx="8563004" cy="838200"/>
          </a:xfrm>
        </p:spPr>
        <p:txBody>
          <a:bodyPr>
            <a:normAutofit/>
          </a:bodyPr>
          <a:lstStyle/>
          <a:p>
            <a:r>
              <a:rPr lang="fr-FR" i="1" dirty="0"/>
              <a:t>Le travail de l’EMR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286412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fr-FR" dirty="0"/>
              <a:t>Les actions de l’EMR auprès des équipes demandeuses :</a:t>
            </a:r>
          </a:p>
          <a:p>
            <a:pPr lvl="1">
              <a:buFont typeface="Arial" charset="0"/>
              <a:buChar char="•"/>
            </a:pPr>
            <a:r>
              <a:rPr lang="fr-FR" dirty="0"/>
              <a:t>- écoute soutien</a:t>
            </a:r>
          </a:p>
          <a:p>
            <a:pPr lvl="1">
              <a:buFont typeface="Arial" charset="0"/>
              <a:buChar char="•"/>
            </a:pPr>
            <a:r>
              <a:rPr lang="fr-FR" dirty="0"/>
              <a:t>- espace de pensée</a:t>
            </a:r>
          </a:p>
          <a:p>
            <a:pPr lvl="1">
              <a:buFont typeface="Arial" charset="0"/>
              <a:buChar char="•"/>
            </a:pPr>
            <a:r>
              <a:rPr lang="fr-FR" dirty="0"/>
              <a:t>- mise en lien ou activation des réseaux</a:t>
            </a:r>
          </a:p>
          <a:p>
            <a:pPr lvl="1">
              <a:buFont typeface="Arial" charset="0"/>
              <a:buChar char="•"/>
            </a:pPr>
            <a:r>
              <a:rPr lang="fr-FR" dirty="0"/>
              <a:t>- élaboration de pistes de réflexion et de travail</a:t>
            </a:r>
          </a:p>
          <a:p>
            <a:pPr lvl="1">
              <a:buFont typeface="Arial" charset="0"/>
              <a:buChar char="•"/>
            </a:pPr>
            <a:r>
              <a:rPr lang="fr-FR" dirty="0"/>
              <a:t>- propositions pratiques</a:t>
            </a:r>
          </a:p>
          <a:p>
            <a:pPr>
              <a:buFont typeface="Arial" charset="0"/>
              <a:buChar char="•"/>
            </a:pPr>
            <a:endParaRPr lang="fr-FR" dirty="0"/>
          </a:p>
          <a:p>
            <a:pPr>
              <a:buFont typeface="Arial" charset="0"/>
              <a:buChar char="•"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/>
              <a:t>L’association F J marchais: Le dispositif ITEP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2841989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SESSAD 		</a:t>
            </a:r>
            <a:r>
              <a:rPr lang="fr-FR" sz="2400" dirty="0"/>
              <a:t>39 jeunes de 5 à 20 ans</a:t>
            </a:r>
          </a:p>
          <a:p>
            <a:r>
              <a:rPr lang="fr-FR" dirty="0"/>
              <a:t>ITEP		</a:t>
            </a:r>
            <a:r>
              <a:rPr lang="fr-FR" sz="2400" dirty="0"/>
              <a:t>16 jeunes de 7 à 16 ans</a:t>
            </a:r>
          </a:p>
          <a:p>
            <a:r>
              <a:rPr lang="fr-FR" dirty="0"/>
              <a:t>ITEP Pro		</a:t>
            </a:r>
            <a:r>
              <a:rPr lang="fr-FR" sz="2400" dirty="0"/>
              <a:t>27 jeunes de 14 à 20 ans</a:t>
            </a:r>
          </a:p>
          <a:p>
            <a:pPr marL="0" indent="0">
              <a:buNone/>
            </a:pPr>
            <a:endParaRPr lang="fr-FR" sz="2400" dirty="0"/>
          </a:p>
          <a:p>
            <a:r>
              <a:rPr lang="fr-FR" sz="2400" b="1" dirty="0"/>
              <a:t>Intermèdes</a:t>
            </a:r>
            <a:r>
              <a:rPr lang="fr-FR" sz="2400" dirty="0"/>
              <a:t> 		15 jeunes en attente du dispositif</a:t>
            </a:r>
          </a:p>
          <a:p>
            <a:endParaRPr lang="fr-FR" dirty="0"/>
          </a:p>
          <a:p>
            <a:r>
              <a:rPr lang="fr-FR" dirty="0"/>
              <a:t>EMR 		</a:t>
            </a:r>
            <a:r>
              <a:rPr lang="fr-FR" sz="2400" dirty="0"/>
              <a:t>20 situations de 0 à 20 ans</a:t>
            </a:r>
          </a:p>
        </p:txBody>
      </p:sp>
      <p:sp>
        <p:nvSpPr>
          <p:cNvPr id="4" name="Flèche droite rayée 3"/>
          <p:cNvSpPr/>
          <p:nvPr/>
        </p:nvSpPr>
        <p:spPr>
          <a:xfrm rot="5400000">
            <a:off x="4393405" y="4361352"/>
            <a:ext cx="1143008" cy="78581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714353" y="5500702"/>
            <a:ext cx="7786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Une population identifiée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population </a:t>
            </a:r>
            <a:r>
              <a:rPr lang="fr-FR" dirty="0" err="1"/>
              <a:t>itep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fr-FR" u="sng" dirty="0"/>
              <a:t>Le décret du 06 Janvier 2005</a:t>
            </a:r>
            <a:r>
              <a:rPr lang="fr-FR" dirty="0"/>
              <a:t> définit la population des ITEP de la manière suivante : « enfants ou adolescents présentant des difficultés psychologiques dont l’expression, notamment l’intensité des troubles du comportement perturbent gravement la socialisation et l’accès aux apprentissages […] malgré des potentialités intellectuelles et cognitives préservées. »</a:t>
            </a:r>
          </a:p>
          <a:p>
            <a:pPr algn="ctr">
              <a:buNone/>
            </a:pPr>
            <a:r>
              <a:rPr lang="fr-FR" sz="2600" b="1" dirty="0"/>
              <a:t>Il s’agit d’enfants d’adolescents et jeunes adultes en</a:t>
            </a:r>
          </a:p>
          <a:p>
            <a:pPr algn="ctr">
              <a:buNone/>
            </a:pPr>
            <a:r>
              <a:rPr lang="fr-FR" sz="2600" b="1" dirty="0"/>
              <a:t>situation de handicap.</a:t>
            </a:r>
          </a:p>
          <a:p>
            <a:pPr>
              <a:buNone/>
            </a:pPr>
            <a:endParaRPr lang="fr-FR" strike="sngStrik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b="1" dirty="0"/>
            </a:br>
            <a:br>
              <a:rPr lang="fr-FR" b="1" dirty="0"/>
            </a:br>
            <a:r>
              <a:rPr lang="fr-FR" b="1" dirty="0"/>
              <a:t>Projet d’</a:t>
            </a:r>
            <a:r>
              <a:rPr lang="fr-FR" b="1" dirty="0">
                <a:solidFill>
                  <a:srgbClr val="FF0000"/>
                </a:solidFill>
              </a:rPr>
              <a:t>E</a:t>
            </a:r>
            <a:r>
              <a:rPr lang="fr-FR" b="1" dirty="0"/>
              <a:t>quipe </a:t>
            </a:r>
            <a:r>
              <a:rPr lang="fr-FR" b="1" dirty="0">
                <a:solidFill>
                  <a:srgbClr val="FF0000"/>
                </a:solidFill>
              </a:rPr>
              <a:t>M</a:t>
            </a:r>
            <a:r>
              <a:rPr lang="fr-FR" b="1" dirty="0"/>
              <a:t>obile </a:t>
            </a:r>
            <a:r>
              <a:rPr lang="fr-FR" b="1" dirty="0">
                <a:solidFill>
                  <a:srgbClr val="FF0000"/>
                </a:solidFill>
              </a:rPr>
              <a:t>R</a:t>
            </a:r>
            <a:r>
              <a:rPr lang="fr-FR" b="1" dirty="0"/>
              <a:t>essource</a:t>
            </a:r>
            <a:br>
              <a:rPr lang="fr-FR" dirty="0"/>
            </a:br>
            <a:r>
              <a:rPr lang="fr-FR" b="1" dirty="0"/>
              <a:t>du DISPOSITIF ITEP</a:t>
            </a:r>
            <a:br>
              <a:rPr lang="fr-FR" dirty="0"/>
            </a:br>
            <a:endParaRPr lang="fr-FR" dirty="0"/>
          </a:p>
        </p:txBody>
      </p:sp>
      <p:pic>
        <p:nvPicPr>
          <p:cNvPr id="4" name="Espace réservé du contenu 3" descr="logo fjm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339752" y="1916836"/>
            <a:ext cx="4677501" cy="3675037"/>
          </a:xfrm>
          <a:prstGeom prst="rect">
            <a:avLst/>
          </a:prstGeom>
          <a:noFill/>
        </p:spPr>
      </p:pic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2411760" y="5805266"/>
            <a:ext cx="45053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BC2023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SOUTIEN AUX PROFESSIONNELS</a:t>
            </a: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2555779" y="2132858"/>
            <a:ext cx="1906588" cy="684213"/>
          </a:xfrm>
          <a:prstGeom prst="wedgeRoundRectCallout">
            <a:avLst>
              <a:gd name="adj1" fmla="val 35315"/>
              <a:gd name="adj2" fmla="val 84199"/>
              <a:gd name="adj3" fmla="val 16667"/>
            </a:avLst>
          </a:prstGeom>
          <a:solidFill>
            <a:srgbClr val="FFFFFF"/>
          </a:solidFill>
          <a:ln w="28575">
            <a:solidFill>
              <a:srgbClr val="E1A84B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>
                <a:ln>
                  <a:noFill/>
                </a:ln>
                <a:solidFill>
                  <a:srgbClr val="BC2023"/>
                </a:solidFill>
                <a:effectLst/>
                <a:latin typeface="Comic Sans MS" pitchFamily="66" charset="0"/>
                <a:cs typeface="Arial" pitchFamily="34" charset="0"/>
              </a:rPr>
              <a:t>A partir d’Octobre 2015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CONSTATS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Des enfants adolescents qui présentent des troubles du comportement (manifestations bruyantes ou discrètes)</a:t>
            </a:r>
          </a:p>
          <a:p>
            <a:r>
              <a:rPr lang="fr-FR" dirty="0"/>
              <a:t>Des professionnels qui se trouvent en difficultés</a:t>
            </a:r>
          </a:p>
          <a:p>
            <a:r>
              <a:rPr lang="fr-FR" dirty="0"/>
              <a:t>Des situations de rupture</a:t>
            </a:r>
          </a:p>
          <a:p>
            <a:r>
              <a:rPr lang="fr-FR" dirty="0"/>
              <a:t>Trois types de situations peuvent se présenter :</a:t>
            </a:r>
          </a:p>
          <a:p>
            <a:pPr lvl="0">
              <a:buFontTx/>
              <a:buChar char="-"/>
            </a:pPr>
            <a:r>
              <a:rPr lang="fr-FR" dirty="0"/>
              <a:t>orientation de la MDA et en attente d’un accompagnement</a:t>
            </a:r>
          </a:p>
          <a:p>
            <a:pPr lvl="0">
              <a:buFontTx/>
              <a:buChar char="-"/>
            </a:pPr>
            <a:r>
              <a:rPr lang="fr-FR" dirty="0"/>
              <a:t>En attente d’une décision de la MDA</a:t>
            </a:r>
          </a:p>
          <a:p>
            <a:pPr lvl="0">
              <a:buFontTx/>
              <a:buChar char="-"/>
            </a:pPr>
            <a:r>
              <a:rPr lang="fr-FR" dirty="0"/>
              <a:t>Pas d’orientation de la MDA ou pas de demande</a:t>
            </a:r>
          </a:p>
          <a:p>
            <a:pPr lvl="0">
              <a:buNone/>
            </a:pPr>
            <a:endParaRPr lang="fr-FR" dirty="0"/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Projet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214974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fr-FR" dirty="0"/>
          </a:p>
          <a:p>
            <a:pPr algn="just">
              <a:buNone/>
            </a:pPr>
            <a:r>
              <a:rPr lang="fr-FR" dirty="0"/>
              <a:t>Le dispositif ITEP a mis en place une</a:t>
            </a:r>
          </a:p>
          <a:p>
            <a:pPr algn="just">
              <a:buNone/>
            </a:pPr>
            <a:r>
              <a:rPr lang="fr-FR" b="1" i="1" dirty="0"/>
              <a:t>E</a:t>
            </a:r>
            <a:r>
              <a:rPr lang="fr-FR" i="1" dirty="0"/>
              <a:t>quipe </a:t>
            </a:r>
            <a:r>
              <a:rPr lang="fr-FR" b="1" i="1" dirty="0"/>
              <a:t>M</a:t>
            </a:r>
            <a:r>
              <a:rPr lang="fr-FR" i="1" dirty="0"/>
              <a:t>obile </a:t>
            </a:r>
            <a:r>
              <a:rPr lang="fr-FR" b="1" i="1" dirty="0"/>
              <a:t>R</a:t>
            </a:r>
            <a:r>
              <a:rPr lang="fr-FR" i="1" dirty="0"/>
              <a:t>essource</a:t>
            </a:r>
            <a:r>
              <a:rPr lang="fr-FR" dirty="0"/>
              <a:t>. Il s’agit d’un</a:t>
            </a:r>
          </a:p>
          <a:p>
            <a:pPr algn="just">
              <a:buNone/>
            </a:pPr>
            <a:r>
              <a:rPr lang="fr-FR" dirty="0"/>
              <a:t>Dispositif de </a:t>
            </a:r>
            <a:r>
              <a:rPr lang="fr-FR" b="1" dirty="0"/>
              <a:t>prévention</a:t>
            </a:r>
            <a:r>
              <a:rPr lang="fr-FR" dirty="0"/>
              <a:t> et de </a:t>
            </a:r>
            <a:r>
              <a:rPr lang="fr-FR" b="1" dirty="0"/>
              <a:t>soutien</a:t>
            </a:r>
            <a:r>
              <a:rPr lang="fr-FR" dirty="0"/>
              <a:t> pour</a:t>
            </a:r>
          </a:p>
          <a:p>
            <a:pPr algn="just">
              <a:buNone/>
            </a:pPr>
            <a:r>
              <a:rPr lang="fr-FR" b="1" dirty="0"/>
              <a:t>maintenir</a:t>
            </a:r>
            <a:r>
              <a:rPr lang="fr-FR" dirty="0"/>
              <a:t> l’insertion sociale, scolaire ou de</a:t>
            </a:r>
          </a:p>
          <a:p>
            <a:pPr algn="just">
              <a:buNone/>
            </a:pPr>
            <a:r>
              <a:rPr lang="fr-FR" dirty="0"/>
              <a:t>formation et le lien social de l’enfant ou de</a:t>
            </a:r>
          </a:p>
          <a:p>
            <a:pPr algn="just">
              <a:buNone/>
            </a:pPr>
            <a:r>
              <a:rPr lang="fr-FR" dirty="0"/>
              <a:t>l’adolescent. </a:t>
            </a:r>
          </a:p>
          <a:p>
            <a:pPr algn="just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composition de l’Equipe Mobile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Une équipe interdisciplinaire : une psychologue et une éducatrice spécialisée, une cadre et une secrétaire.   </a:t>
            </a:r>
          </a:p>
          <a:p>
            <a:pPr>
              <a:buNone/>
            </a:pPr>
            <a:endParaRPr lang="fr-FR" dirty="0"/>
          </a:p>
          <a:p>
            <a:r>
              <a:rPr lang="fr-FR" dirty="0"/>
              <a:t>Seul le binôme composé de l’éducatrice spécialisée et de la psychologue est amené à se déplacer vers les partenaires.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L’équipe mobile élargie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>
              <a:buNone/>
            </a:pPr>
            <a:endParaRPr lang="fr-FR" dirty="0"/>
          </a:p>
          <a:p>
            <a:pPr lvl="0">
              <a:buNone/>
            </a:pPr>
            <a:r>
              <a:rPr lang="fr-FR" dirty="0"/>
              <a:t>Trois partenaires institutionnels sont associés à l’opérationnalité de</a:t>
            </a:r>
          </a:p>
          <a:p>
            <a:pPr lvl="0">
              <a:buNone/>
            </a:pPr>
            <a:r>
              <a:rPr lang="fr-FR" dirty="0"/>
              <a:t>l’EMR : </a:t>
            </a:r>
          </a:p>
          <a:p>
            <a:pPr lvl="0">
              <a:buNone/>
            </a:pPr>
            <a:endParaRPr lang="fr-FR" dirty="0"/>
          </a:p>
          <a:p>
            <a:r>
              <a:rPr lang="fr-FR" dirty="0"/>
              <a:t>ÉDUCATION NATIONALE et DDEC, compétence dans le champ pédagogique coopération avec les services ASH</a:t>
            </a:r>
          </a:p>
          <a:p>
            <a:endParaRPr lang="fr-FR" dirty="0"/>
          </a:p>
          <a:p>
            <a:r>
              <a:rPr lang="fr-FR" dirty="0"/>
              <a:t>SERVICE DE PEDOPSYCHIATRIE DU CENTRE HOSPITALIER  DE LAVAL, connaissance des troubles psychiques, coopération avec l’infirmier coordinateur et le cadre infirmier.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SERVICE SOCIAL DE PROXIMITE: un conseiller technique des antennes solidarités du conseil départemental, compétence dans le champ de l’aide sociale</a:t>
            </a:r>
          </a:p>
          <a:p>
            <a:pPr>
              <a:buNone/>
            </a:pPr>
            <a:r>
              <a:rPr lang="fr-FR" dirty="0"/>
              <a:t>	</a:t>
            </a:r>
          </a:p>
          <a:p>
            <a:endParaRPr lang="fr-FR" dirty="0"/>
          </a:p>
          <a:p>
            <a:pPr>
              <a:buNone/>
            </a:pPr>
            <a:r>
              <a:rPr lang="fr-FR" dirty="0"/>
              <a:t>Avec chacune de ces institutions une convention de partenariat est à élaborer.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85720" y="1428736"/>
            <a:ext cx="8686800" cy="52149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missions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>
              <a:buNone/>
            </a:pPr>
            <a:r>
              <a:rPr lang="fr-FR" b="1" dirty="0"/>
              <a:t>La mission de l’équipe mobile ressource </a:t>
            </a:r>
            <a:r>
              <a:rPr lang="fr-FR" dirty="0"/>
              <a:t>est</a:t>
            </a:r>
          </a:p>
          <a:p>
            <a:pPr lvl="0" algn="just">
              <a:buNone/>
            </a:pPr>
            <a:r>
              <a:rPr lang="fr-FR" dirty="0"/>
              <a:t>d’entendre, soutenir, éclairer pour aider les</a:t>
            </a:r>
          </a:p>
          <a:p>
            <a:pPr lvl="0" algn="just">
              <a:buNone/>
            </a:pPr>
            <a:r>
              <a:rPr lang="fr-FR" dirty="0"/>
              <a:t>professionnels à « faire un pas de coté » réfléchir</a:t>
            </a:r>
          </a:p>
          <a:p>
            <a:pPr lvl="0" algn="just">
              <a:buNone/>
            </a:pPr>
            <a:r>
              <a:rPr lang="fr-FR" dirty="0"/>
              <a:t>ensemble afin d’éviter au maximum les ruptures,</a:t>
            </a:r>
          </a:p>
          <a:p>
            <a:pPr lvl="0" algn="just">
              <a:buNone/>
            </a:pPr>
            <a:r>
              <a:rPr lang="fr-FR" dirty="0"/>
              <a:t>les rejets et ou penser un nouvel accueil… </a:t>
            </a:r>
          </a:p>
          <a:p>
            <a:pPr lvl="0" algn="just">
              <a:buNone/>
            </a:pPr>
            <a:endParaRPr lang="fr-FR" dirty="0"/>
          </a:p>
          <a:p>
            <a:pPr algn="just">
              <a:buNone/>
            </a:pPr>
            <a:r>
              <a:rPr lang="fr-FR" b="1" dirty="0"/>
              <a:t>Le principe de l’intervention </a:t>
            </a:r>
            <a:r>
              <a:rPr lang="fr-FR" dirty="0"/>
              <a:t>: </a:t>
            </a:r>
          </a:p>
          <a:p>
            <a:pPr algn="just">
              <a:buNone/>
            </a:pPr>
            <a:r>
              <a:rPr lang="fr-FR" dirty="0"/>
              <a:t>Pas d’intervention en direct auprès d’un usager</a:t>
            </a:r>
          </a:p>
          <a:p>
            <a:pPr algn="just">
              <a:buNone/>
            </a:pPr>
            <a:r>
              <a:rPr lang="fr-FR" dirty="0"/>
              <a:t>mais agir sur l’environnement, pour prévenir et</a:t>
            </a:r>
          </a:p>
          <a:p>
            <a:pPr algn="just">
              <a:buNone/>
            </a:pPr>
            <a:r>
              <a:rPr lang="fr-FR" dirty="0"/>
              <a:t>éviter qu’une situation ne s’enkyste.</a:t>
            </a:r>
          </a:p>
          <a:p>
            <a:pPr algn="just">
              <a:buNone/>
            </a:pP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807</TotalTime>
  <Words>584</Words>
  <Application>Microsoft Office PowerPoint</Application>
  <PresentationFormat>Affichage à l'écran (4:3)</PresentationFormat>
  <Paragraphs>138</Paragraphs>
  <Slides>16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4" baseType="lpstr">
      <vt:lpstr>Arial</vt:lpstr>
      <vt:lpstr>Arial Black</vt:lpstr>
      <vt:lpstr>Calibri</vt:lpstr>
      <vt:lpstr>Comic Sans MS</vt:lpstr>
      <vt:lpstr>Franklin Gothic Book</vt:lpstr>
      <vt:lpstr>Franklin Gothic Medium</vt:lpstr>
      <vt:lpstr>Wingdings 2</vt:lpstr>
      <vt:lpstr>Promenade</vt:lpstr>
      <vt:lpstr>Présentation de l’Equipe mobile Ressource </vt:lpstr>
      <vt:lpstr>L’association F J marchais: Le dispositif ITEP</vt:lpstr>
      <vt:lpstr>La population itep</vt:lpstr>
      <vt:lpstr>  Projet d’Equipe Mobile Ressource du DISPOSITIF ITEP </vt:lpstr>
      <vt:lpstr>LES CONSTATS</vt:lpstr>
      <vt:lpstr>Le Projet</vt:lpstr>
      <vt:lpstr>La composition de l’Equipe Mobile</vt:lpstr>
      <vt:lpstr>L’équipe mobile élargie</vt:lpstr>
      <vt:lpstr>Les missions</vt:lpstr>
      <vt:lpstr>Les particularités</vt:lpstr>
      <vt:lpstr>LES principes</vt:lpstr>
      <vt:lpstr>Les autres coopérations :</vt:lpstr>
      <vt:lpstr>LES MODALITES DE SAISINE </vt:lpstr>
      <vt:lpstr>Accord pour SAISINE</vt:lpstr>
      <vt:lpstr>Mise en place de l’EMR</vt:lpstr>
      <vt:lpstr>Le travail de l’EMR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de l’expérimentation en dispositif</dc:title>
  <dc:creator>Directeur Adjoint</dc:creator>
  <cp:lastModifiedBy>Philippe GRIMAULT</cp:lastModifiedBy>
  <cp:revision>75</cp:revision>
  <dcterms:created xsi:type="dcterms:W3CDTF">2015-02-10T14:51:15Z</dcterms:created>
  <dcterms:modified xsi:type="dcterms:W3CDTF">2018-11-22T07:13:33Z</dcterms:modified>
</cp:coreProperties>
</file>